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6" r:id="rId5"/>
    <p:sldId id="265" r:id="rId6"/>
    <p:sldId id="259" r:id="rId7"/>
    <p:sldId id="260" r:id="rId8"/>
    <p:sldId id="270" r:id="rId9"/>
    <p:sldId id="271" r:id="rId10"/>
    <p:sldId id="261" r:id="rId11"/>
    <p:sldId id="262" r:id="rId12"/>
    <p:sldId id="264" r:id="rId13"/>
    <p:sldId id="269" r:id="rId14"/>
    <p:sldId id="272" r:id="rId15"/>
    <p:sldId id="273" r:id="rId16"/>
    <p:sldId id="274" r:id="rId17"/>
    <p:sldId id="275" r:id="rId18"/>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586F64-4FAE-40B2-A16C-347ED5EF6CE0}">
          <p14:sldIdLst>
            <p14:sldId id="256"/>
            <p14:sldId id="257"/>
          </p14:sldIdLst>
        </p14:section>
        <p14:section name="Untitled Section" id="{F2CE6924-E26B-4DA3-A00C-C50763B95F23}">
          <p14:sldIdLst>
            <p14:sldId id="263"/>
            <p14:sldId id="266"/>
            <p14:sldId id="265"/>
            <p14:sldId id="259"/>
            <p14:sldId id="260"/>
            <p14:sldId id="270"/>
            <p14:sldId id="271"/>
            <p14:sldId id="261"/>
            <p14:sldId id="262"/>
            <p14:sldId id="264"/>
            <p14:sldId id="269"/>
            <p14:sldId id="272"/>
            <p14:sldId id="273"/>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1/12/2023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1/12/2023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kkireynoldsdotca.files.wordpress.com/2017/12/aninquiryintoallyworkreynolds" TargetMode="External"/><Relationship Id="rId2" Type="http://schemas.openxmlformats.org/officeDocument/2006/relationships/hyperlink" Target="https://www.tolerance.org/magazine/spr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vikkireynoldsdotca.files.wordpress.com/2017/12/reynolds2010fluidandimperfectalliesqueertheorycontextuk.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7lKn05V7K4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9674580" cy="2968862"/>
          </a:xfrm>
        </p:spPr>
        <p:txBody>
          <a:bodyPr>
            <a:normAutofit/>
          </a:bodyPr>
          <a:lstStyle/>
          <a:p>
            <a:r>
              <a:rPr lang="en-US" dirty="0"/>
              <a:t>Allyship for Independent Living </a:t>
            </a:r>
            <a:r>
              <a:rPr lang="en-US" dirty="0" err="1"/>
              <a:t>Centres</a:t>
            </a:r>
            <a:endParaRPr lang="en-US" dirty="0"/>
          </a:p>
        </p:txBody>
      </p:sp>
      <p:sp>
        <p:nvSpPr>
          <p:cNvPr id="3" name="Subtitle 2"/>
          <p:cNvSpPr>
            <a:spLocks noGrp="1"/>
          </p:cNvSpPr>
          <p:nvPr>
            <p:ph type="subTitle" idx="1"/>
          </p:nvPr>
        </p:nvSpPr>
        <p:spPr>
          <a:xfrm>
            <a:off x="1128403" y="3997235"/>
            <a:ext cx="10092591" cy="1776549"/>
          </a:xfrm>
        </p:spPr>
        <p:txBody>
          <a:bodyPr>
            <a:noAutofit/>
          </a:bodyPr>
          <a:lstStyle/>
          <a:p>
            <a:endParaRPr lang="en-US" sz="2000" dirty="0"/>
          </a:p>
          <a:p>
            <a:r>
              <a:rPr lang="en-US" sz="2000" dirty="0"/>
              <a:t>Laura Hockman (She, Her, Hers)– Independent Living Vernon </a:t>
            </a:r>
          </a:p>
          <a:p>
            <a:endParaRPr lang="en-US" sz="2000" dirty="0"/>
          </a:p>
          <a:p>
            <a:endParaRPr lang="en-US" sz="2000" dirty="0"/>
          </a:p>
        </p:txBody>
      </p:sp>
    </p:spTree>
    <p:extLst>
      <p:ext uri="{BB962C8B-B14F-4D97-AF65-F5344CB8AC3E}">
        <p14:creationId xmlns:p14="http://schemas.microsoft.com/office/powerpoint/2010/main" val="301067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1" y="953324"/>
            <a:ext cx="10907486" cy="4898836"/>
          </a:xfrm>
        </p:spPr>
        <p:txBody>
          <a:bodyPr>
            <a:normAutofit fontScale="90000"/>
          </a:bodyPr>
          <a:lstStyle/>
          <a:p>
            <a:pPr algn="ctr"/>
            <a:r>
              <a:rPr lang="en-US" dirty="0"/>
              <a:t>“Leaning In’ as Imperfect Allies in Community Work – Vikki Reynolds (2013)</a:t>
            </a:r>
            <a:br>
              <a:rPr lang="en-US" dirty="0"/>
            </a:br>
            <a:br>
              <a:rPr lang="en-US" dirty="0"/>
            </a:br>
            <a:br>
              <a:rPr lang="en-US" dirty="0"/>
            </a:br>
            <a:br>
              <a:rPr lang="en-US" dirty="0"/>
            </a:br>
            <a:r>
              <a:rPr lang="en-US" sz="5400" dirty="0"/>
              <a:t>22 Bus story </a:t>
            </a:r>
            <a:br>
              <a:rPr lang="en-US" sz="5400" dirty="0"/>
            </a:br>
            <a:r>
              <a:rPr lang="en-US" sz="3600" dirty="0"/>
              <a:t>*Note: You have permission to use this story.</a:t>
            </a:r>
            <a:br>
              <a:rPr lang="en-US" sz="3600" dirty="0"/>
            </a:br>
            <a:r>
              <a:rPr lang="en-US" sz="3600" dirty="0"/>
              <a:t>Share the story and the learning</a:t>
            </a:r>
            <a:br>
              <a:rPr lang="en-US" sz="3600" dirty="0"/>
            </a:br>
            <a:br>
              <a:rPr lang="en-US" sz="3600" dirty="0"/>
            </a:br>
            <a:endParaRPr lang="en-US" sz="3600" dirty="0"/>
          </a:p>
        </p:txBody>
      </p:sp>
    </p:spTree>
    <p:extLst>
      <p:ext uri="{BB962C8B-B14F-4D97-AF65-F5344CB8AC3E}">
        <p14:creationId xmlns:p14="http://schemas.microsoft.com/office/powerpoint/2010/main" val="32283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4480825"/>
          </a:xfrm>
        </p:spPr>
        <p:txBody>
          <a:bodyPr/>
          <a:lstStyle/>
          <a:p>
            <a:pPr algn="ctr"/>
            <a:br>
              <a:rPr lang="en-US" dirty="0"/>
            </a:br>
            <a:br>
              <a:rPr lang="en-US" dirty="0"/>
            </a:br>
            <a:br>
              <a:rPr lang="en-US" dirty="0"/>
            </a:br>
            <a:r>
              <a:rPr lang="en-US" dirty="0"/>
              <a:t>Story from a Naloxone training</a:t>
            </a:r>
            <a:br>
              <a:rPr lang="en-US" dirty="0"/>
            </a:br>
            <a:br>
              <a:rPr lang="en-US" dirty="0"/>
            </a:br>
            <a:r>
              <a:rPr lang="en-US" sz="2800" dirty="0"/>
              <a:t>*Note: I have permission to use this story. </a:t>
            </a:r>
            <a:br>
              <a:rPr lang="en-US" sz="2800" dirty="0"/>
            </a:br>
            <a:r>
              <a:rPr lang="en-US" sz="2800" dirty="0"/>
              <a:t>Share the learning from the story, not the story.</a:t>
            </a:r>
            <a:endParaRPr lang="en-US" dirty="0"/>
          </a:p>
        </p:txBody>
      </p:sp>
    </p:spTree>
    <p:extLst>
      <p:ext uri="{BB962C8B-B14F-4D97-AF65-F5344CB8AC3E}">
        <p14:creationId xmlns:p14="http://schemas.microsoft.com/office/powerpoint/2010/main" val="1585302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4676767"/>
          </a:xfrm>
        </p:spPr>
        <p:txBody>
          <a:bodyPr/>
          <a:lstStyle/>
          <a:p>
            <a:pPr algn="ctr"/>
            <a:br>
              <a:rPr lang="en-US" dirty="0"/>
            </a:br>
            <a:br>
              <a:rPr lang="en-US" dirty="0"/>
            </a:br>
            <a:r>
              <a:rPr lang="en-US" dirty="0"/>
              <a:t>Standing in line at the bank</a:t>
            </a:r>
            <a:br>
              <a:rPr lang="en-US" dirty="0"/>
            </a:br>
            <a:br>
              <a:rPr lang="en-US" dirty="0"/>
            </a:br>
            <a:r>
              <a:rPr lang="en-US" dirty="0"/>
              <a:t>*Note: You have permission to use this story.</a:t>
            </a:r>
            <a:br>
              <a:rPr lang="en-US" dirty="0"/>
            </a:br>
            <a:r>
              <a:rPr lang="en-US" dirty="0"/>
              <a:t>Share the story and the learning</a:t>
            </a:r>
          </a:p>
        </p:txBody>
      </p:sp>
    </p:spTree>
    <p:extLst>
      <p:ext uri="{BB962C8B-B14F-4D97-AF65-F5344CB8AC3E}">
        <p14:creationId xmlns:p14="http://schemas.microsoft.com/office/powerpoint/2010/main" val="216272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2299063"/>
            <a:ext cx="9603275" cy="1436914"/>
          </a:xfrm>
        </p:spPr>
        <p:txBody>
          <a:bodyPr/>
          <a:lstStyle/>
          <a:p>
            <a:pPr algn="ctr"/>
            <a:r>
              <a:rPr lang="en-US" dirty="0"/>
              <a:t>Closing Comments</a:t>
            </a:r>
          </a:p>
        </p:txBody>
      </p:sp>
    </p:spTree>
    <p:extLst>
      <p:ext uri="{BB962C8B-B14F-4D97-AF65-F5344CB8AC3E}">
        <p14:creationId xmlns:p14="http://schemas.microsoft.com/office/powerpoint/2010/main" val="316973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338" y="953324"/>
            <a:ext cx="9832208" cy="1049235"/>
          </a:xfrm>
        </p:spPr>
        <p:txBody>
          <a:bodyPr/>
          <a:lstStyle/>
          <a:p>
            <a:pPr algn="ctr"/>
            <a:r>
              <a:rPr lang="en-US" dirty="0"/>
              <a:t>Thank you to all of you for joining today!</a:t>
            </a:r>
          </a:p>
        </p:txBody>
      </p:sp>
      <p:sp>
        <p:nvSpPr>
          <p:cNvPr id="3" name="Content Placeholder 2"/>
          <p:cNvSpPr>
            <a:spLocks noGrp="1"/>
          </p:cNvSpPr>
          <p:nvPr>
            <p:ph idx="1"/>
          </p:nvPr>
        </p:nvSpPr>
        <p:spPr/>
        <p:txBody>
          <a:bodyPr>
            <a:normAutofit/>
          </a:bodyPr>
          <a:lstStyle/>
          <a:p>
            <a:pPr marL="0" indent="0" algn="ctr">
              <a:buNone/>
            </a:pPr>
            <a:r>
              <a:rPr lang="en-US" sz="3200" dirty="0"/>
              <a:t>Feel free to contact Laura Hockman at </a:t>
            </a:r>
          </a:p>
          <a:p>
            <a:pPr marL="0" indent="0" algn="ctr">
              <a:buNone/>
            </a:pPr>
            <a:r>
              <a:rPr lang="en-US" sz="3200" dirty="0"/>
              <a:t>250-545-9292 or  laura@ilvernon.ca</a:t>
            </a:r>
          </a:p>
        </p:txBody>
      </p:sp>
    </p:spTree>
    <p:extLst>
      <p:ext uri="{BB962C8B-B14F-4D97-AF65-F5344CB8AC3E}">
        <p14:creationId xmlns:p14="http://schemas.microsoft.com/office/powerpoint/2010/main" val="3341636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561967"/>
          </a:xfrm>
        </p:spPr>
        <p:txBody>
          <a:bodyPr/>
          <a:lstStyle/>
          <a:p>
            <a:r>
              <a:rPr lang="en-US" dirty="0"/>
              <a:t>References</a:t>
            </a:r>
          </a:p>
        </p:txBody>
      </p:sp>
      <p:sp>
        <p:nvSpPr>
          <p:cNvPr id="3" name="Content Placeholder 2"/>
          <p:cNvSpPr>
            <a:spLocks noGrp="1"/>
          </p:cNvSpPr>
          <p:nvPr>
            <p:ph idx="1"/>
          </p:nvPr>
        </p:nvSpPr>
        <p:spPr>
          <a:xfrm>
            <a:off x="365760" y="1515290"/>
            <a:ext cx="11534503" cy="4402183"/>
          </a:xfrm>
        </p:spPr>
        <p:txBody>
          <a:bodyPr>
            <a:normAutofit/>
          </a:bodyPr>
          <a:lstStyle/>
          <a:p>
            <a:pPr marL="0" indent="0">
              <a:buNone/>
            </a:pPr>
            <a:r>
              <a:rPr lang="en-CA" dirty="0"/>
              <a:t>Bishop, A. (2015). </a:t>
            </a:r>
            <a:r>
              <a:rPr lang="en-CA" i="1" dirty="0"/>
              <a:t>Becoming an Ally</a:t>
            </a:r>
            <a:r>
              <a:rPr lang="en-CA" dirty="0"/>
              <a:t>, 3rd Edition. </a:t>
            </a:r>
            <a:r>
              <a:rPr lang="en-CA" dirty="0" err="1"/>
              <a:t>Fernwood</a:t>
            </a:r>
            <a:endParaRPr lang="en-CA" dirty="0"/>
          </a:p>
          <a:p>
            <a:pPr marL="0" indent="0">
              <a:buNone/>
            </a:pPr>
            <a:r>
              <a:rPr lang="en-CA" dirty="0"/>
              <a:t>Chapter 27. Working Together for Racial Justice and Inclusion. (</a:t>
            </a:r>
            <a:r>
              <a:rPr lang="en-CA" dirty="0" err="1"/>
              <a:t>n.d.</a:t>
            </a:r>
            <a:r>
              <a:rPr lang="en-CA" dirty="0"/>
              <a:t>). Retrieved from 	https://ctb.ku.edu/en/table-of-contents/culture/racial-injustice-and-inclusion</a:t>
            </a:r>
            <a:endParaRPr lang="en-US" dirty="0"/>
          </a:p>
          <a:p>
            <a:pPr marL="0" indent="0">
              <a:buNone/>
            </a:pPr>
            <a:r>
              <a:rPr lang="en-CA" dirty="0"/>
              <a:t>How to Be an Ally. (2018). Retrieved from </a:t>
            </a:r>
            <a:r>
              <a:rPr lang="en-CA" dirty="0">
                <a:hlinkClick r:id="rId2"/>
              </a:rPr>
              <a:t>https://www.tolerance.org/magazine/spring-</a:t>
            </a:r>
            <a:r>
              <a:rPr lang="en-CA" dirty="0"/>
              <a:t>	2018/how-to-be-an-ally</a:t>
            </a:r>
          </a:p>
          <a:p>
            <a:pPr marL="0" indent="0">
              <a:buNone/>
            </a:pPr>
            <a:r>
              <a:rPr lang="en-CA" dirty="0"/>
              <a:t>Reynolds, V. (2013). “Leaning In” as Imperfect Allies in Community Work. </a:t>
            </a:r>
            <a:r>
              <a:rPr lang="en-CA" i="1" dirty="0"/>
              <a:t>Narrative and 	Conflict: Exploration of Theory and Practise,</a:t>
            </a:r>
            <a:r>
              <a:rPr lang="en-CA" dirty="0"/>
              <a:t> </a:t>
            </a:r>
            <a:r>
              <a:rPr lang="en-CA" i="1" dirty="0"/>
              <a:t>1</a:t>
            </a:r>
            <a:r>
              <a:rPr lang="en-CA" dirty="0"/>
              <a:t>(1). doi:10.3897/bdj.4.e7720.figure2f</a:t>
            </a:r>
          </a:p>
          <a:p>
            <a:pPr marL="0" indent="0">
              <a:buNone/>
            </a:pPr>
            <a:r>
              <a:rPr lang="en-CA" dirty="0"/>
              <a:t>Reynolds, V. (2011). </a:t>
            </a:r>
            <a:r>
              <a:rPr lang="en-CA" i="1" dirty="0"/>
              <a:t>Reflecting on Ally Work</a:t>
            </a:r>
            <a:r>
              <a:rPr lang="en-CA" dirty="0"/>
              <a:t>. Retrieved from 	</a:t>
            </a:r>
            <a:r>
              <a:rPr lang="en-CA" dirty="0">
                <a:hlinkClick r:id="rId3"/>
              </a:rPr>
              <a:t>https://vikkireynoldsdotca.files.wordpress.com/2017/12/aninquiryintoallyworkreynolds</a:t>
            </a:r>
            <a:r>
              <a:rPr lang="en-CA" dirty="0"/>
              <a:t>	2011.doc</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678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418012" y="1515290"/>
            <a:ext cx="11377748" cy="4428309"/>
          </a:xfrm>
        </p:spPr>
        <p:txBody>
          <a:bodyPr>
            <a:normAutofit lnSpcReduction="10000"/>
          </a:bodyPr>
          <a:lstStyle/>
          <a:p>
            <a:r>
              <a:rPr lang="en-CA" dirty="0"/>
              <a:t>Teen Health Source. (2019, July 23). Ways to be an Ally. Retrieved from http://teenhealthsource.com/blog/ways-to-be-an-ally/</a:t>
            </a:r>
            <a:endParaRPr lang="en-US" dirty="0"/>
          </a:p>
          <a:p>
            <a:r>
              <a:rPr lang="en-CA" dirty="0"/>
              <a:t>10 things Allies can do. (2014, November 22). Retrieved from http://www.ywcahbg.org/sites/default/files/manager/10%20Things%20Allies%20Can%20Do.pdf</a:t>
            </a:r>
            <a:endParaRPr lang="en-US" dirty="0"/>
          </a:p>
          <a:p>
            <a:r>
              <a:rPr lang="en-CA" dirty="0"/>
              <a:t>Reynolds, V. (2010, October). Fluid and imperfect ally positioning: Some gifts of queer theory. Retrieved from </a:t>
            </a:r>
            <a:r>
              <a:rPr lang="en-CA" dirty="0">
                <a:hlinkClick r:id="rId2"/>
              </a:rPr>
              <a:t>https://vikkireynoldsdotca.files.wordpress.com/2017/12/reynolds2010fluidandimperfectalliesqueertheorycontextuk.pdf</a:t>
            </a:r>
            <a:endParaRPr lang="en-CA" dirty="0"/>
          </a:p>
          <a:p>
            <a:r>
              <a:rPr lang="en-CA" dirty="0" err="1"/>
              <a:t>Saad</a:t>
            </a:r>
            <a:r>
              <a:rPr lang="en-CA" dirty="0"/>
              <a:t>, L. F. (2020). </a:t>
            </a:r>
            <a:r>
              <a:rPr lang="en-CA" i="1" dirty="0"/>
              <a:t>Me and white supremacy: Combat racism, change the world, and become a good ancestor</a:t>
            </a:r>
            <a:r>
              <a:rPr lang="en-CA" dirty="0"/>
              <a:t>. Naperville, IL: Sourcebooks.</a:t>
            </a:r>
            <a:endParaRPr lang="en-US" dirty="0"/>
          </a:p>
          <a:p>
            <a:endParaRPr lang="en-US" dirty="0"/>
          </a:p>
          <a:p>
            <a:endParaRPr lang="en-US" dirty="0"/>
          </a:p>
        </p:txBody>
      </p:sp>
    </p:spTree>
    <p:extLst>
      <p:ext uri="{BB962C8B-B14F-4D97-AF65-F5344CB8AC3E}">
        <p14:creationId xmlns:p14="http://schemas.microsoft.com/office/powerpoint/2010/main" val="35477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r>
              <a:rPr lang="en-US" dirty="0" err="1"/>
              <a:t>Con’t</a:t>
            </a:r>
            <a:endParaRPr lang="en-US" dirty="0"/>
          </a:p>
        </p:txBody>
      </p:sp>
      <p:sp>
        <p:nvSpPr>
          <p:cNvPr id="3" name="Content Placeholder 2"/>
          <p:cNvSpPr>
            <a:spLocks noGrp="1"/>
          </p:cNvSpPr>
          <p:nvPr>
            <p:ph idx="1"/>
          </p:nvPr>
        </p:nvSpPr>
        <p:spPr>
          <a:xfrm>
            <a:off x="444137" y="1632857"/>
            <a:ext cx="11338559" cy="3833488"/>
          </a:xfrm>
        </p:spPr>
        <p:txBody>
          <a:bodyPr/>
          <a:lstStyle/>
          <a:p>
            <a:r>
              <a:rPr lang="en-CA" dirty="0" err="1"/>
              <a:t>DiAngelo</a:t>
            </a:r>
            <a:r>
              <a:rPr lang="en-CA" dirty="0"/>
              <a:t>, R. (2019). </a:t>
            </a:r>
            <a:r>
              <a:rPr lang="en-CA" i="1" dirty="0"/>
              <a:t>White fragility: Why it's so hard for white people to talk about racism</a:t>
            </a:r>
            <a:r>
              <a:rPr lang="en-CA" dirty="0"/>
              <a:t>. Allen Lane</a:t>
            </a:r>
          </a:p>
          <a:p>
            <a:r>
              <a:rPr lang="en-CA" dirty="0" err="1"/>
              <a:t>Brene</a:t>
            </a:r>
            <a:r>
              <a:rPr lang="en-CA" dirty="0"/>
              <a:t> Brown Podcast : Unlocking Us</a:t>
            </a:r>
          </a:p>
          <a:p>
            <a:r>
              <a:rPr lang="en-US" dirty="0"/>
              <a:t>Two </a:t>
            </a:r>
            <a:r>
              <a:rPr lang="en-US" dirty="0" err="1"/>
              <a:t>Crees</a:t>
            </a:r>
            <a:r>
              <a:rPr lang="en-US" dirty="0"/>
              <a:t> in a Pod – Podcast</a:t>
            </a:r>
          </a:p>
          <a:p>
            <a:r>
              <a:rPr lang="en-US" dirty="0"/>
              <a:t>My Legacy Documentary - </a:t>
            </a:r>
            <a:r>
              <a:rPr lang="en-US" dirty="0">
                <a:hlinkClick r:id="rId2"/>
              </a:rPr>
              <a:t>https://www.youtube.com/watch?v=7lKn05V7K4k</a:t>
            </a:r>
            <a:endParaRPr lang="en-US" dirty="0"/>
          </a:p>
          <a:p>
            <a:endParaRPr lang="en-US" dirty="0"/>
          </a:p>
          <a:p>
            <a:endParaRPr lang="en-US" dirty="0"/>
          </a:p>
        </p:txBody>
      </p:sp>
    </p:spTree>
    <p:extLst>
      <p:ext uri="{BB962C8B-B14F-4D97-AF65-F5344CB8AC3E}">
        <p14:creationId xmlns:p14="http://schemas.microsoft.com/office/powerpoint/2010/main" val="420294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789490"/>
            <a:ext cx="9603275" cy="484951"/>
          </a:xfrm>
        </p:spPr>
        <p:txBody>
          <a:bodyPr>
            <a:normAutofit fontScale="90000"/>
          </a:bodyPr>
          <a:lstStyle/>
          <a:p>
            <a:r>
              <a:rPr lang="en-US" dirty="0"/>
              <a:t>Land Acknowledgement</a:t>
            </a:r>
          </a:p>
        </p:txBody>
      </p:sp>
      <p:sp>
        <p:nvSpPr>
          <p:cNvPr id="3" name="Content Placeholder 2"/>
          <p:cNvSpPr>
            <a:spLocks noGrp="1"/>
          </p:cNvSpPr>
          <p:nvPr>
            <p:ph idx="1"/>
          </p:nvPr>
        </p:nvSpPr>
        <p:spPr>
          <a:xfrm>
            <a:off x="287383" y="1554480"/>
            <a:ext cx="11547565" cy="4271554"/>
          </a:xfrm>
        </p:spPr>
        <p:txBody>
          <a:bodyPr>
            <a:normAutofit lnSpcReduction="10000"/>
          </a:bodyPr>
          <a:lstStyle/>
          <a:p>
            <a:pPr marL="0" indent="0" algn="ctr">
              <a:lnSpc>
                <a:spcPct val="101000"/>
              </a:lnSpc>
              <a:buNone/>
            </a:pPr>
            <a:r>
              <a:rPr lang="en-US" altLang="en-US" dirty="0">
                <a:latin typeface="Verdana" panose="020B0604030504040204" pitchFamily="34" charset="0"/>
                <a:cs typeface="TimesNewRomanPSMT" pitchFamily="16" charset="0"/>
              </a:rPr>
              <a:t>We will begin by acknowledging that we are meeting on the ancestral, traditional and unceded territory of the Syilx people.</a:t>
            </a:r>
          </a:p>
          <a:p>
            <a:pPr marL="0" indent="0" algn="ctr">
              <a:lnSpc>
                <a:spcPct val="101000"/>
              </a:lnSpc>
              <a:buNone/>
            </a:pPr>
            <a:r>
              <a:rPr lang="en-US" altLang="en-US" dirty="0">
                <a:latin typeface="Verdana" panose="020B0604030504040204" pitchFamily="34" charset="0"/>
                <a:cs typeface="TimesNewRomanPSMT" pitchFamily="16" charset="0"/>
              </a:rPr>
              <a:t>As visitors, we're grateful for the opportunity to meet here and we thank all the generations of Syilx people who have taken care of this land – for thousands of years. We recognize and deeply appreciate their historic connection to this place.</a:t>
            </a:r>
          </a:p>
          <a:p>
            <a:pPr marL="0" indent="0" algn="ctr">
              <a:lnSpc>
                <a:spcPct val="101000"/>
              </a:lnSpc>
              <a:buNone/>
            </a:pPr>
            <a:r>
              <a:rPr lang="en-US" altLang="en-US" dirty="0">
                <a:latin typeface="Verdana" panose="020B0604030504040204" pitchFamily="34" charset="0"/>
                <a:cs typeface="TimesNewRomanPSMT" pitchFamily="16" charset="0"/>
              </a:rPr>
              <a:t>We also recognize the contributions of Métis, Inuit, and other Indigenous peoples have made, both in shaping and strengthening this community in particular, and this province and country as a whole. This recognition of the contributions and historic importance of Indigenous peoples must also be clearly and overtly connected to our collective commitment to make the promise and the challenge of Truth and Reconciliation real in our communities.</a:t>
            </a:r>
          </a:p>
          <a:p>
            <a:pPr marL="0" indent="0" algn="ctr">
              <a:lnSpc>
                <a:spcPct val="101000"/>
              </a:lnSpc>
              <a:buNone/>
            </a:pPr>
            <a:r>
              <a:rPr lang="en-US" altLang="en-US" dirty="0">
                <a:latin typeface="Verdana" panose="020B0604030504040204" pitchFamily="34" charset="0"/>
                <a:cs typeface="TimesNewRomanPSMT" pitchFamily="16" charset="0"/>
              </a:rPr>
              <a:t>Please take a moment to notice whose traditional and ancestral territory you are joining from?</a:t>
            </a:r>
          </a:p>
          <a:p>
            <a:endParaRPr lang="en-US" dirty="0"/>
          </a:p>
        </p:txBody>
      </p:sp>
    </p:spTree>
    <p:extLst>
      <p:ext uri="{BB962C8B-B14F-4D97-AF65-F5344CB8AC3E}">
        <p14:creationId xmlns:p14="http://schemas.microsoft.com/office/powerpoint/2010/main" val="383055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338" y="2011680"/>
            <a:ext cx="10032274" cy="1946366"/>
          </a:xfrm>
        </p:spPr>
        <p:txBody>
          <a:bodyPr/>
          <a:lstStyle/>
          <a:p>
            <a:pPr algn="ctr"/>
            <a:r>
              <a:rPr lang="en-US" dirty="0"/>
              <a:t>How did this workshop come about?</a:t>
            </a:r>
            <a:br>
              <a:rPr lang="en-US" dirty="0"/>
            </a:br>
            <a:br>
              <a:rPr lang="en-US" dirty="0"/>
            </a:br>
            <a:endParaRPr lang="en-US" dirty="0"/>
          </a:p>
        </p:txBody>
      </p:sp>
    </p:spTree>
    <p:extLst>
      <p:ext uri="{BB962C8B-B14F-4D97-AF65-F5344CB8AC3E}">
        <p14:creationId xmlns:p14="http://schemas.microsoft.com/office/powerpoint/2010/main" val="245355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comments</a:t>
            </a:r>
          </a:p>
        </p:txBody>
      </p:sp>
      <p:sp>
        <p:nvSpPr>
          <p:cNvPr id="3" name="Content Placeholder 2"/>
          <p:cNvSpPr>
            <a:spLocks noGrp="1"/>
          </p:cNvSpPr>
          <p:nvPr>
            <p:ph idx="1"/>
          </p:nvPr>
        </p:nvSpPr>
        <p:spPr>
          <a:xfrm>
            <a:off x="731520" y="2257425"/>
            <a:ext cx="10437223" cy="3607798"/>
          </a:xfrm>
        </p:spPr>
        <p:txBody>
          <a:bodyPr>
            <a:normAutofit/>
          </a:bodyPr>
          <a:lstStyle/>
          <a:p>
            <a:r>
              <a:rPr lang="en-US" sz="2800" dirty="0"/>
              <a:t>The workshop:</a:t>
            </a:r>
          </a:p>
          <a:p>
            <a:pPr lvl="1"/>
            <a:r>
              <a:rPr lang="en-US" sz="2800" dirty="0"/>
              <a:t>Is meant to support you in various ally work</a:t>
            </a:r>
          </a:p>
          <a:p>
            <a:pPr lvl="1"/>
            <a:r>
              <a:rPr lang="en-US" sz="2800" dirty="0"/>
              <a:t>Is not about being the perfect ally</a:t>
            </a:r>
          </a:p>
          <a:p>
            <a:pPr lvl="1"/>
            <a:r>
              <a:rPr lang="en-US" sz="2800" dirty="0"/>
              <a:t>Will use story telling to share learning of being an ally – make note of sharing stories vs sharing the learning</a:t>
            </a:r>
          </a:p>
          <a:p>
            <a:pPr marL="457200" lvl="1" indent="0">
              <a:buNone/>
            </a:pPr>
            <a:endParaRPr lang="en-US" sz="2800" dirty="0"/>
          </a:p>
          <a:p>
            <a:pPr lvl="1"/>
            <a:endParaRPr lang="en-US" sz="2800" dirty="0"/>
          </a:p>
          <a:p>
            <a:pPr lvl="1"/>
            <a:endParaRPr lang="en-US" sz="2800" dirty="0"/>
          </a:p>
          <a:p>
            <a:endParaRPr lang="en-US" sz="2800" dirty="0"/>
          </a:p>
          <a:p>
            <a:endParaRPr lang="en-US" dirty="0"/>
          </a:p>
        </p:txBody>
      </p:sp>
    </p:spTree>
    <p:extLst>
      <p:ext uri="{BB962C8B-B14F-4D97-AF65-F5344CB8AC3E}">
        <p14:creationId xmlns:p14="http://schemas.microsoft.com/office/powerpoint/2010/main" val="14745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601156"/>
          </a:xfrm>
        </p:spPr>
        <p:txBody>
          <a:bodyPr/>
          <a:lstStyle/>
          <a:p>
            <a:r>
              <a:rPr lang="en-US" dirty="0"/>
              <a:t>Contemplation        (</a:t>
            </a:r>
            <a:r>
              <a:rPr lang="en-US" dirty="0" err="1"/>
              <a:t>Wagamese</a:t>
            </a:r>
            <a:r>
              <a:rPr lang="en-US" dirty="0"/>
              <a:t>, 2016, p,32)</a:t>
            </a:r>
          </a:p>
        </p:txBody>
      </p:sp>
      <p:sp>
        <p:nvSpPr>
          <p:cNvPr id="3" name="Content Placeholder 2"/>
          <p:cNvSpPr>
            <a:spLocks noGrp="1"/>
          </p:cNvSpPr>
          <p:nvPr>
            <p:ph idx="1"/>
          </p:nvPr>
        </p:nvSpPr>
        <p:spPr>
          <a:xfrm>
            <a:off x="483326" y="1685108"/>
            <a:ext cx="11234057" cy="4167051"/>
          </a:xfrm>
        </p:spPr>
        <p:txBody>
          <a:bodyPr>
            <a:noAutofit/>
          </a:bodyPr>
          <a:lstStyle/>
          <a:p>
            <a:pPr marL="0" indent="0">
              <a:buNone/>
            </a:pPr>
            <a:r>
              <a:rPr lang="en-US" sz="2400" dirty="0"/>
              <a:t>I don’t know the word for it, that space between seconds, but I’ve come to understand for myself that it’s the punctuation of my life. Between each word, each thought, each moment is where the truth of things lies.  The more intent I am on hearing it, seeing it, feeling it, incorporating it, the more precise the degree to which I’m focused on my life and the act of living. I want to dive into those small bits of silence. They contain the ocean of my being and our togetherness. So if I don’t respond quickly, excuse me. I am busy allowing the surf of consciousness to break over me so that I can stand on the coast of our unity and be more.</a:t>
            </a:r>
          </a:p>
        </p:txBody>
      </p:sp>
    </p:spTree>
    <p:extLst>
      <p:ext uri="{BB962C8B-B14F-4D97-AF65-F5344CB8AC3E}">
        <p14:creationId xmlns:p14="http://schemas.microsoft.com/office/powerpoint/2010/main" val="20443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731785"/>
          </a:xfrm>
        </p:spPr>
        <p:txBody>
          <a:bodyPr/>
          <a:lstStyle/>
          <a:p>
            <a:r>
              <a:rPr lang="en-US" dirty="0"/>
              <a:t>Collaborative Agreements</a:t>
            </a:r>
          </a:p>
        </p:txBody>
      </p:sp>
      <p:sp>
        <p:nvSpPr>
          <p:cNvPr id="3" name="Content Placeholder 2"/>
          <p:cNvSpPr>
            <a:spLocks noGrp="1"/>
          </p:cNvSpPr>
          <p:nvPr>
            <p:ph idx="1"/>
          </p:nvPr>
        </p:nvSpPr>
        <p:spPr>
          <a:xfrm>
            <a:off x="535577" y="1907177"/>
            <a:ext cx="11011989" cy="3892732"/>
          </a:xfrm>
        </p:spPr>
        <p:txBody>
          <a:bodyPr>
            <a:noAutofit/>
          </a:bodyPr>
          <a:lstStyle/>
          <a:p>
            <a:r>
              <a:rPr lang="en-US" sz="2400" dirty="0"/>
              <a:t>Oppression exists in many forms</a:t>
            </a:r>
          </a:p>
          <a:p>
            <a:r>
              <a:rPr lang="en-US" sz="2400" dirty="0"/>
              <a:t>We all experience privilege in some form</a:t>
            </a:r>
          </a:p>
          <a:p>
            <a:r>
              <a:rPr lang="en-US" sz="2400" dirty="0"/>
              <a:t>Wear a hat of a learner during this workshop and the talking circle</a:t>
            </a:r>
          </a:p>
          <a:p>
            <a:r>
              <a:rPr lang="en-US" sz="2400" dirty="0"/>
              <a:t>Be willing to be brave in this journey toward being an Ally</a:t>
            </a:r>
          </a:p>
          <a:p>
            <a:r>
              <a:rPr lang="en-US" sz="2400" dirty="0"/>
              <a:t>Take a moment to think of 1 – 3 people who you will reach out to for support as you wrestle with what it means to be an Ally</a:t>
            </a:r>
          </a:p>
          <a:p>
            <a:pPr marL="0" indent="0">
              <a:buNone/>
            </a:pPr>
            <a:endParaRPr lang="en-US" sz="2400" dirty="0"/>
          </a:p>
        </p:txBody>
      </p:sp>
    </p:spTree>
    <p:extLst>
      <p:ext uri="{BB962C8B-B14F-4D97-AF65-F5344CB8AC3E}">
        <p14:creationId xmlns:p14="http://schemas.microsoft.com/office/powerpoint/2010/main" val="158219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definitions in this work</a:t>
            </a:r>
          </a:p>
        </p:txBody>
      </p:sp>
      <p:sp>
        <p:nvSpPr>
          <p:cNvPr id="3" name="Content Placeholder 2"/>
          <p:cNvSpPr>
            <a:spLocks noGrp="1"/>
          </p:cNvSpPr>
          <p:nvPr>
            <p:ph idx="1"/>
          </p:nvPr>
        </p:nvSpPr>
        <p:spPr>
          <a:xfrm>
            <a:off x="901338" y="2171769"/>
            <a:ext cx="10123714" cy="3549762"/>
          </a:xfrm>
        </p:spPr>
        <p:txBody>
          <a:bodyPr>
            <a:noAutofit/>
          </a:bodyPr>
          <a:lstStyle/>
          <a:p>
            <a:r>
              <a:rPr lang="en-US" sz="2400" dirty="0"/>
              <a:t>Oppression – Oppression occurs when one group of people uses different forms of power to keep another group in a powerless position in order to exploit them</a:t>
            </a:r>
          </a:p>
          <a:p>
            <a:r>
              <a:rPr lang="en-US" sz="2400" dirty="0"/>
              <a:t>Privilege – (noun) a special benefit or advantage that may be earned or unearned</a:t>
            </a:r>
          </a:p>
          <a:p>
            <a:r>
              <a:rPr lang="en-US" sz="2400" dirty="0"/>
              <a:t>Ally – A member of a dominant group who works to end a from of oppression which gives them privilege</a:t>
            </a:r>
          </a:p>
        </p:txBody>
      </p:sp>
    </p:spTree>
    <p:extLst>
      <p:ext uri="{BB962C8B-B14F-4D97-AF65-F5344CB8AC3E}">
        <p14:creationId xmlns:p14="http://schemas.microsoft.com/office/powerpoint/2010/main" val="150465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653407"/>
          </a:xfrm>
        </p:spPr>
        <p:txBody>
          <a:bodyPr/>
          <a:lstStyle/>
          <a:p>
            <a:r>
              <a:rPr lang="en-US" dirty="0"/>
              <a:t>A few thoughts about being an ally</a:t>
            </a:r>
          </a:p>
        </p:txBody>
      </p:sp>
      <p:sp>
        <p:nvSpPr>
          <p:cNvPr id="3" name="Content Placeholder 2"/>
          <p:cNvSpPr>
            <a:spLocks noGrp="1"/>
          </p:cNvSpPr>
          <p:nvPr>
            <p:ph idx="1"/>
          </p:nvPr>
        </p:nvSpPr>
        <p:spPr>
          <a:xfrm>
            <a:off x="783772" y="1881050"/>
            <a:ext cx="10659292" cy="3879669"/>
          </a:xfrm>
        </p:spPr>
        <p:txBody>
          <a:bodyPr/>
          <a:lstStyle/>
          <a:p>
            <a:r>
              <a:rPr lang="en-US" sz="2400" dirty="0"/>
              <a:t>Its not about you – You can act as an ally, but you can’t be an ally by your own designation alone.  It is up to the member of the group who you are standing in solidarity with to call you an ally</a:t>
            </a:r>
          </a:p>
          <a:p>
            <a:r>
              <a:rPr lang="en-US" sz="2400" dirty="0"/>
              <a:t>Need to listen – open our hearts and minds and be ready to have assumptions challenged</a:t>
            </a:r>
          </a:p>
          <a:p>
            <a:r>
              <a:rPr lang="en-US" sz="2400" dirty="0"/>
              <a:t>Be honest – examine our own biases. What makes us uncomfortable? Do we have kneejerk reactions to issues?</a:t>
            </a:r>
          </a:p>
          <a:p>
            <a:endParaRPr lang="en-US" dirty="0"/>
          </a:p>
        </p:txBody>
      </p:sp>
    </p:spTree>
    <p:extLst>
      <p:ext uri="{BB962C8B-B14F-4D97-AF65-F5344CB8AC3E}">
        <p14:creationId xmlns:p14="http://schemas.microsoft.com/office/powerpoint/2010/main" val="25749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89" y="979714"/>
            <a:ext cx="11207931" cy="4676503"/>
          </a:xfrm>
        </p:spPr>
        <p:txBody>
          <a:bodyPr>
            <a:noAutofit/>
          </a:bodyPr>
          <a:lstStyle/>
          <a:p>
            <a:r>
              <a:rPr lang="en-US" sz="2400" dirty="0"/>
              <a:t>Get out of our comfort zone – volunteer, attend meetings, listen and read materials that move us. Share space with those who are different</a:t>
            </a:r>
          </a:p>
          <a:p>
            <a:r>
              <a:rPr lang="en-US" sz="2400" dirty="0"/>
              <a:t>Educate yourself – like you are doing right now. Being an ally is a Verb, to be one you have to learn, research and invest yourself in the work.</a:t>
            </a:r>
          </a:p>
          <a:p>
            <a:r>
              <a:rPr lang="en-US" sz="2400" dirty="0"/>
              <a:t>Learn from your imperfection – You are going to mess up, you are going to say something you didn’t think through, ask a question that is unintentionally prejudiced, reveal a bias you </a:t>
            </a:r>
            <a:r>
              <a:rPr lang="en-US" sz="2400"/>
              <a:t>might not know </a:t>
            </a:r>
            <a:r>
              <a:rPr lang="en-US" sz="2400" dirty="0"/>
              <a:t>you have. When you do, you are going to apologize sincerely and ask for guidance about how to learn from it. </a:t>
            </a:r>
          </a:p>
        </p:txBody>
      </p:sp>
    </p:spTree>
    <p:extLst>
      <p:ext uri="{BB962C8B-B14F-4D97-AF65-F5344CB8AC3E}">
        <p14:creationId xmlns:p14="http://schemas.microsoft.com/office/powerpoint/2010/main" val="1570105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1921</TotalTime>
  <Words>1200</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Verdana</vt:lpstr>
      <vt:lpstr>Gallery</vt:lpstr>
      <vt:lpstr>Allyship for Independent Living Centres</vt:lpstr>
      <vt:lpstr>Land Acknowledgement</vt:lpstr>
      <vt:lpstr>How did this workshop come about?  </vt:lpstr>
      <vt:lpstr>Opening comments</vt:lpstr>
      <vt:lpstr>Contemplation        (Wagamese, 2016, p,32)</vt:lpstr>
      <vt:lpstr>Collaborative Agreements</vt:lpstr>
      <vt:lpstr>Common definitions in this work</vt:lpstr>
      <vt:lpstr>A few thoughts about being an ally</vt:lpstr>
      <vt:lpstr>PowerPoint Presentation</vt:lpstr>
      <vt:lpstr>“Leaning In’ as Imperfect Allies in Community Work – Vikki Reynolds (2013)    22 Bus story  *Note: You have permission to use this story. Share the story and the learning  </vt:lpstr>
      <vt:lpstr>   Story from a Naloxone training  *Note: I have permission to use this story.  Share the learning from the story, not the story.</vt:lpstr>
      <vt:lpstr>  Standing in line at the bank  *Note: You have permission to use this story. Share the story and the learning</vt:lpstr>
      <vt:lpstr>Closing Comments</vt:lpstr>
      <vt:lpstr>Thank you to all of you for joining today!</vt:lpstr>
      <vt:lpstr>References</vt:lpstr>
      <vt:lpstr>Resources</vt:lpstr>
      <vt:lpstr>Resources Con’t</vt:lpstr>
    </vt:vector>
  </TitlesOfParts>
  <Company>Okanagan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Allyship</dc:title>
  <dc:creator>Laura Hockman</dc:creator>
  <cp:lastModifiedBy>Laura Hockman</cp:lastModifiedBy>
  <cp:revision>35</cp:revision>
  <cp:lastPrinted>2020-10-27T17:36:33Z</cp:lastPrinted>
  <dcterms:created xsi:type="dcterms:W3CDTF">2020-10-14T20:30:50Z</dcterms:created>
  <dcterms:modified xsi:type="dcterms:W3CDTF">2023-01-13T00:53:13Z</dcterms:modified>
</cp:coreProperties>
</file>